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mumbai-sunset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914400" y="2286000"/>
            <a:ext cx="10332720" cy="1371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7200" b="1" i="0">
                <a:solidFill>
                  <a:srgbClr val="FFFFFF"/>
                </a:solidFill>
                <a:latin typeface="Georgia"/>
              </a:rPr>
              <a:t>THE GOLDEN HOUR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657600"/>
            <a:ext cx="10332720" cy="54864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2200" b="0" i="1">
                <a:solidFill>
                  <a:srgbClr val="F4EFE6"/>
                </a:solidFill>
                <a:latin typeface="Georgia"/>
              </a:rPr>
              <a:t>A speculative launch for Aperol in India.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5029200"/>
            <a:ext cx="10332720" cy="109728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1400" b="0" i="0">
                <a:solidFill>
                  <a:srgbClr val="F4EFE6"/>
                </a:solidFill>
                <a:latin typeface="Helvetica"/>
              </a:rPr>
              <a:t>Strategy &amp; creative direction</a:t>
            </a:r>
          </a:p>
          <a:p>
            <a:pPr algn="ctr"/>
            <a:r>
              <a:rPr sz="1400" b="0" i="0">
                <a:solidFill>
                  <a:srgbClr val="F4EFE6"/>
                </a:solidFill>
                <a:latin typeface="Helvetica"/>
              </a:rPr>
              <a:t>Sai Kanagat  ·  Bologna, May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914400" y="365760"/>
            <a:ext cx="10332720" cy="4572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1800" b="1" i="0">
                <a:solidFill>
                  <a:srgbClr val="FFFFFF"/>
                </a:solidFill>
                <a:latin typeface="Georgia"/>
              </a:rPr>
              <a:t>THE HOUR, IN FOUR CITIES.</a:t>
            </a:r>
          </a:p>
        </p:txBody>
      </p:sp>
      <p:pic>
        <p:nvPicPr>
          <p:cNvPr id="4" name="Picture 3" descr="mumbai-sunset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97280"/>
            <a:ext cx="4937760" cy="2468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154680"/>
            <a:ext cx="4937760" cy="41148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914400" y="3182112"/>
            <a:ext cx="493776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1400" b="0" i="1">
                <a:solidFill>
                  <a:srgbClr val="FFFFFF"/>
                </a:solidFill>
                <a:latin typeface="Georgia"/>
              </a:rPr>
              <a:t>Mumbai · 6:47 PM</a:t>
            </a:r>
          </a:p>
        </p:txBody>
      </p:sp>
      <p:pic>
        <p:nvPicPr>
          <p:cNvPr id="7" name="Picture 6" descr="bangalore-sky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0" y="1097280"/>
            <a:ext cx="4937760" cy="24688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35040" y="3154680"/>
            <a:ext cx="4937760" cy="41148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6035040" y="3182112"/>
            <a:ext cx="493776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1400" b="0" i="1">
                <a:solidFill>
                  <a:srgbClr val="FFFFFF"/>
                </a:solidFill>
                <a:latin typeface="Georgia"/>
              </a:rPr>
              <a:t>Bangalore · 6:32 PM</a:t>
            </a:r>
          </a:p>
        </p:txBody>
      </p:sp>
      <p:pic>
        <p:nvPicPr>
          <p:cNvPr id="10" name="Picture 9" descr="delhi-architec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749040"/>
            <a:ext cx="4937760" cy="24688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" y="5806440"/>
            <a:ext cx="4937760" cy="41148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914400" y="5833872"/>
            <a:ext cx="493776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1400" b="0" i="1">
                <a:solidFill>
                  <a:srgbClr val="FFFFFF"/>
                </a:solidFill>
                <a:latin typeface="Georgia"/>
              </a:rPr>
              <a:t>Delhi · 6:51 PM</a:t>
            </a:r>
          </a:p>
        </p:txBody>
      </p:sp>
      <p:pic>
        <p:nvPicPr>
          <p:cNvPr id="13" name="Picture 12" descr="goa-sunset-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0" y="3749040"/>
            <a:ext cx="4937760" cy="24688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35040" y="5806440"/>
            <a:ext cx="4937760" cy="41148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6035040" y="5833872"/>
            <a:ext cx="493776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1400" b="0" i="1">
                <a:solidFill>
                  <a:srgbClr val="FFFFFF"/>
                </a:solidFill>
                <a:latin typeface="Georgia"/>
              </a:rPr>
              <a:t>Goa · 6:41 PM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mumbai-sunset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548640"/>
            <a:ext cx="1069848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2800" b="1" i="1">
                <a:solidFill>
                  <a:srgbClr val="E55D34"/>
                </a:solidFill>
                <a:latin typeface="Georgia"/>
              </a:rPr>
              <a:t>Billboards that ignite at the exact local sunset.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2286000"/>
            <a:ext cx="10332720" cy="3657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2200" b="0" i="1">
                <a:solidFill>
                  <a:srgbClr val="F4EFE6"/>
                </a:solidFill>
                <a:latin typeface="Georgia"/>
              </a:rPr>
              <a:t>8 sites. 4 cities. Each billboard programmed</a:t>
            </a:r>
          </a:p>
          <a:p>
            <a:pPr algn="l"/>
            <a:r>
              <a:rPr sz="2200" b="0" i="1">
                <a:solidFill>
                  <a:srgbClr val="F4EFE6"/>
                </a:solidFill>
                <a:latin typeface="Georgia"/>
              </a:rPr>
              <a:t>to shift to Aperol orange at the precise sunset minute,</a:t>
            </a:r>
          </a:p>
          <a:p>
            <a:pPr algn="l"/>
            <a:r>
              <a:rPr sz="2200" b="0" i="1">
                <a:solidFill>
                  <a:srgbClr val="F4EFE6"/>
                </a:solidFill>
                <a:latin typeface="Georgia"/>
              </a:rPr>
              <a:t>every day, for 12 weeks.</a:t>
            </a:r>
          </a:p>
          <a:p>
            <a:pPr algn="l"/>
            <a:r>
              <a:rPr sz="22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2200" b="0" i="1">
                <a:solidFill>
                  <a:srgbClr val="F4EFE6"/>
                </a:solidFill>
                <a:latin typeface="Georgia"/>
              </a:rPr>
              <a:t>Each ignition produces unprompted social capture.</a:t>
            </a:r>
          </a:p>
          <a:p>
            <a:pPr algn="l"/>
            <a:r>
              <a:rPr sz="2200" b="0" i="1">
                <a:solidFill>
                  <a:srgbClr val="F4EFE6"/>
                </a:solidFill>
                <a:latin typeface="Georgia"/>
              </a:rPr>
              <a:t>The campaign earns its own OOH.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aperol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731520"/>
            <a:ext cx="1069848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3000" b="1" i="0">
                <a:solidFill>
                  <a:srgbClr val="FFFFFF"/>
                </a:solidFill>
                <a:latin typeface="Georgia"/>
              </a:rPr>
              <a:t>A daily-habit content layer.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2103120"/>
            <a:ext cx="10332720" cy="3657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2000" b="0" i="1">
                <a:solidFill>
                  <a:srgbClr val="FFFFFF"/>
                </a:solidFill>
                <a:latin typeface="Georgia"/>
              </a:rPr>
              <a:t>Every day, at the exact local sunset minute,</a:t>
            </a:r>
          </a:p>
          <a:p>
            <a:pPr algn="l"/>
            <a:r>
              <a:rPr sz="2000" b="0" i="1">
                <a:solidFill>
                  <a:srgbClr val="FFFFFF"/>
                </a:solidFill>
                <a:latin typeface="Georgia"/>
              </a:rPr>
              <a:t>four Instagram Stories go live — one per city — naming the time.</a:t>
            </a:r>
          </a:p>
          <a:p>
            <a:pPr algn="l"/>
            <a:r>
              <a:rPr sz="20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l"/>
            <a:r>
              <a:rPr sz="2000" b="0" i="1">
                <a:solidFill>
                  <a:srgbClr val="FFFFFF"/>
                </a:solidFill>
                <a:latin typeface="Georgia"/>
              </a:rPr>
              <a:t>1,460 unique posts per year. Auto-generated.</a:t>
            </a:r>
          </a:p>
          <a:p>
            <a:pPr algn="l"/>
            <a:r>
              <a:rPr sz="2000" b="0" i="1">
                <a:solidFill>
                  <a:srgbClr val="FFFFFF"/>
                </a:solidFill>
                <a:latin typeface="Georgia"/>
              </a:rPr>
              <a:t>365 daily reasons to open the account</a:t>
            </a:r>
          </a:p>
          <a:p>
            <a:pPr algn="l"/>
            <a:r>
              <a:rPr sz="2000" b="0" i="1">
                <a:solidFill>
                  <a:srgbClr val="FFFFFF"/>
                </a:solidFill>
                <a:latin typeface="Georgia"/>
              </a:rPr>
              <a:t>that have nothing to do with selling.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goa-sunset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548640" y="548640"/>
            <a:ext cx="10972800" cy="7315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2200" b="1" i="1">
                <a:solidFill>
                  <a:srgbClr val="E55D34"/>
                </a:solidFill>
                <a:latin typeface="Georgia"/>
              </a:rPr>
              <a:t>Four rooftops. Four cities. Open only between 6 and 9.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280160"/>
            <a:ext cx="10972800" cy="4572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400" b="0" i="0">
                <a:solidFill>
                  <a:srgbClr val="F4EFE6"/>
                </a:solidFill>
                <a:latin typeface="Helvetica"/>
              </a:rPr>
              <a:t>THE GOLDEN HOUR TERRACES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2011680"/>
            <a:ext cx="10698480" cy="41148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500" b="0" i="0">
                <a:solidFill>
                  <a:srgbClr val="F4EFE6"/>
                </a:solidFill>
                <a:latin typeface="Georgia"/>
              </a:rPr>
              <a:t>Mumbai · BKC rooftop · Hussain Shahzad × Diego Rossi · 220/night</a:t>
            </a:r>
          </a:p>
          <a:p>
            <a:pPr algn="l"/>
            <a:r>
              <a:rPr sz="1500" b="0" i="0">
                <a:solidFill>
                  <a:srgbClr val="F4EFE6"/>
                </a:solidFill>
                <a:latin typeface="Georgia"/>
              </a:rPr>
              <a:t>Delhi · Lutyens bungalow · Manish Mehrotra × Stefano Cavallini · 180/night</a:t>
            </a:r>
          </a:p>
          <a:p>
            <a:pPr algn="l"/>
            <a:r>
              <a:rPr sz="1500" b="0" i="0">
                <a:solidFill>
                  <a:srgbClr val="F4EFE6"/>
                </a:solidFill>
                <a:latin typeface="Georgia"/>
              </a:rPr>
              <a:t>Bangalore · UB City lounge · Manu Chandra × Riccardo Camanini · 250/night</a:t>
            </a:r>
          </a:p>
          <a:p>
            <a:pPr algn="l"/>
            <a:r>
              <a:rPr sz="1500" b="0" i="0">
                <a:solidFill>
                  <a:srgbClr val="F4EFE6"/>
                </a:solidFill>
                <a:latin typeface="Georgia"/>
              </a:rPr>
              <a:t>Goa · Vagator cliff · Thomas Zacharias × Davide Caranchini · 150/night</a:t>
            </a:r>
          </a:p>
          <a:p>
            <a:pPr algn="l"/>
            <a:r>
              <a:rPr sz="1500" b="0" i="0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500" b="0" i="0">
                <a:solidFill>
                  <a:srgbClr val="F4EFE6"/>
                </a:solidFill>
                <a:latin typeface="Georgia"/>
              </a:rPr>
              <a:t>8 weeks per city.  Reservations open daily at sunset.  €30 per cover.</a:t>
            </a:r>
          </a:p>
          <a:p>
            <a:pPr algn="l"/>
            <a:r>
              <a:rPr sz="1500" b="0" i="0">
                <a:solidFill>
                  <a:srgbClr val="F4EFE6"/>
                </a:solidFill>
                <a:latin typeface="Georgia"/>
              </a:rPr>
              <a:t>60 nights of content. 4,000+ tagged Instagram posts. 25+ tier-1 features.</a:t>
            </a:r>
          </a:p>
          <a:p>
            <a:pPr algn="l"/>
            <a:r>
              <a:rPr sz="1500" b="0" i="0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500" b="0" i="0">
                <a:solidFill>
                  <a:srgbClr val="F4EFE6"/>
                </a:solidFill>
                <a:latin typeface="Georgia"/>
              </a:rPr>
              <a:t>The activation pays for itself.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talian-aperitiv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365760"/>
            <a:ext cx="10698480" cy="1371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2600" b="1" i="1">
                <a:solidFill>
                  <a:srgbClr val="FFFFFF"/>
                </a:solidFill>
                <a:latin typeface="Georgia"/>
              </a:rPr>
              <a:t>Not Italian. Not Indian.</a:t>
            </a:r>
          </a:p>
          <a:p>
            <a:pPr algn="l"/>
            <a:r>
              <a:rPr sz="2600" b="1" i="1">
                <a:solidFill>
                  <a:srgbClr val="FFFFFF"/>
                </a:solidFill>
                <a:latin typeface="Georgia"/>
              </a:rPr>
              <a:t>Two chefs in one kitchen.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011680"/>
            <a:ext cx="10698480" cy="41148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500" b="0" i="0">
                <a:solidFill>
                  <a:srgbClr val="FFFFFF"/>
                </a:solidFill>
                <a:latin typeface="Courier New"/>
              </a:rPr>
              <a:t>Sample menu — Mumbai (Hussain Shahzad × Diego Rossi)</a:t>
            </a:r>
          </a:p>
          <a:p>
            <a:pPr algn="l"/>
            <a:r>
              <a:rPr sz="1500" b="0" i="0">
                <a:solidFill>
                  <a:srgbClr val="FFFFFF"/>
                </a:solidFill>
                <a:latin typeface="Courier New"/>
              </a:rPr>
              <a:t/>
            </a:r>
          </a:p>
          <a:p>
            <a:pPr algn="l"/>
            <a:r>
              <a:rPr sz="1500" b="0" i="0">
                <a:solidFill>
                  <a:srgbClr val="FFFFFF"/>
                </a:solidFill>
                <a:latin typeface="Courier New"/>
              </a:rPr>
              <a:t>Italian side                            Indian side</a:t>
            </a:r>
          </a:p>
          <a:p>
            <a:pPr algn="l"/>
            <a:r>
              <a:rPr sz="1500" b="0" i="0">
                <a:solidFill>
                  <a:srgbClr val="FFFFFF"/>
                </a:solidFill>
                <a:latin typeface="Courier New"/>
              </a:rPr>
              <a:t>Bone marrow on khari biscuit     Parmigiano-stuffed pakora</a:t>
            </a:r>
          </a:p>
          <a:p>
            <a:pPr algn="l"/>
            <a:r>
              <a:rPr sz="1500" b="0" i="0">
                <a:solidFill>
                  <a:srgbClr val="FFFFFF"/>
                </a:solidFill>
                <a:latin typeface="Courier New"/>
              </a:rPr>
              <a:t>Veal tongue, Konkan plum         Pepper-fry pork on brioche puri</a:t>
            </a:r>
          </a:p>
          <a:p>
            <a:pPr algn="l"/>
            <a:r>
              <a:rPr sz="1500" b="0" i="0">
                <a:solidFill>
                  <a:srgbClr val="FFFFFF"/>
                </a:solidFill>
                <a:latin typeface="Courier New"/>
              </a:rPr>
              <a:t>Kashmir saffron fennel risotto   Goan choriz cacciatora, polenta</a:t>
            </a:r>
          </a:p>
          <a:p>
            <a:pPr algn="l"/>
            <a:r>
              <a:rPr sz="1500" b="0" i="0">
                <a:solidFill>
                  <a:srgbClr val="FFFFFF"/>
                </a:solidFill>
                <a:latin typeface="Courier New"/>
              </a:rPr>
              <a:t/>
            </a:r>
          </a:p>
          <a:p>
            <a:pPr algn="l"/>
            <a:r>
              <a:rPr sz="1500" b="0" i="0">
                <a:solidFill>
                  <a:srgbClr val="FFFFFF"/>
                </a:solidFill>
                <a:latin typeface="Courier New"/>
              </a:rPr>
              <a:t>Six cocktails. All Aperol-based.</a:t>
            </a:r>
          </a:p>
          <a:p>
            <a:pPr algn="l"/>
            <a:r>
              <a:rPr sz="1500" b="0" i="0">
                <a:solidFill>
                  <a:srgbClr val="FFFFFF"/>
                </a:solidFill>
                <a:latin typeface="Courier New"/>
              </a:rPr>
              <a:t>€30 cover. Two drinks included.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delhi-archite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731520"/>
            <a:ext cx="10698480" cy="7315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2800" b="1" i="1">
                <a:solidFill>
                  <a:srgbClr val="E55D34"/>
                </a:solidFill>
                <a:latin typeface="Georgia"/>
              </a:rPr>
              <a:t>Designed by what we removed.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1920240"/>
            <a:ext cx="10332720" cy="43891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>No bar seating. Everyone is at a table, looking out.</a:t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>No overhead bulbs. The Terrace dims with the sun.</a:t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>No DJ in Goa. Acoustic only — we make it a salon again.</a:t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>No walk-ins, no late seating, no exceptions.</a:t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>A 6:00 PM bell opens the night.</a:t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>A 8:45 PM bell closes it.</a:t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>Every guest leaves with a printed card —</a:t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>tomorrow's sunset time, no QR code, no URL.</a:t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700" b="0" i="1">
                <a:solidFill>
                  <a:srgbClr val="F4EFE6"/>
                </a:solidFill>
                <a:latin typeface="Georgia"/>
              </a:rPr>
              <a:t>Half throw it. Half become evangelists.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731520"/>
            <a:ext cx="1069848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3000" b="1" i="1">
                <a:solidFill>
                  <a:srgbClr val="FFFFFF"/>
                </a:solidFill>
                <a:latin typeface="Georgia"/>
              </a:rPr>
              <a:t>We follow them. We don't brief them.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920240"/>
            <a:ext cx="10332720" cy="45720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>10 hand-picked creators. Multi-deliverable, multi-month deals.</a:t>
            </a:r>
          </a:p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>One brief, one rule: capture YOUR Golden Hour.</a:t>
            </a:r>
          </a:p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>We don't art-direct. We don't post-review. We don't ask for the bottle.</a:t>
            </a:r>
          </a:p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>The architecture photographer. The indie chef.</a:t>
            </a:r>
          </a:p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>The poet. The textile designer. The Goa surfer.</a:t>
            </a:r>
          </a:p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>The film photographer doing 35mm street work.</a:t>
            </a:r>
          </a:p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>The middle tier — 50K to 300K followers.</a:t>
            </a:r>
          </a:p>
          <a:p>
            <a:pPr algn="l"/>
            <a:r>
              <a:rPr sz="1800" b="0" i="1">
                <a:solidFill>
                  <a:srgbClr val="FFFFFF"/>
                </a:solidFill>
                <a:latin typeface="Georgia"/>
              </a:rPr>
              <a:t>The hand-picked who have taste and reach, not fame.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1069848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3600" b="1" i="1">
                <a:solidFill>
                  <a:srgbClr val="E55D34"/>
                </a:solidFill>
                <a:latin typeface="Georgia"/>
              </a:rPr>
              <a:t>€4.4M.  Year 1.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2103120"/>
            <a:ext cx="10698480" cy="41148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1400" b="0" i="0">
                <a:solidFill>
                  <a:srgbClr val="F4EFE6"/>
                </a:solidFill>
                <a:latin typeface="Courier New"/>
              </a:rPr>
              <a:t>Channel                                 %         Spend</a:t>
            </a:r>
          </a:p>
          <a:p>
            <a:pPr algn="ctr"/>
            <a:r>
              <a:rPr sz="1400" b="0" i="0">
                <a:solidFill>
                  <a:srgbClr val="F4EFE6"/>
                </a:solidFill>
                <a:latin typeface="Courier New"/>
              </a:rPr>
              <a:t>Paid social                            30%        €1.32M</a:t>
            </a:r>
          </a:p>
          <a:p>
            <a:pPr algn="ctr"/>
            <a:r>
              <a:rPr sz="1400" b="0" i="0">
                <a:solidFill>
                  <a:srgbClr val="F4EFE6"/>
                </a:solidFill>
                <a:latin typeface="Courier New"/>
              </a:rPr>
              <a:t>OOH (4-city sunset)               22%        €970K</a:t>
            </a:r>
          </a:p>
          <a:p>
            <a:pPr algn="ctr"/>
            <a:r>
              <a:rPr sz="1400" b="0" i="0">
                <a:solidFill>
                  <a:srgbClr val="F4EFE6"/>
                </a:solidFill>
                <a:latin typeface="Courier New"/>
              </a:rPr>
              <a:t>Experiential                            20%        €880K     ← pays for itself</a:t>
            </a:r>
          </a:p>
          <a:p>
            <a:pPr algn="ctr"/>
            <a:r>
              <a:rPr sz="1400" b="0" i="0">
                <a:solidFill>
                  <a:srgbClr val="F4EFE6"/>
                </a:solidFill>
                <a:latin typeface="Courier New"/>
              </a:rPr>
              <a:t>Creators                                 12%        €530K</a:t>
            </a:r>
          </a:p>
          <a:p>
            <a:pPr algn="ctr"/>
            <a:r>
              <a:rPr sz="1400" b="0" i="0">
                <a:solidFill>
                  <a:srgbClr val="F4EFE6"/>
                </a:solidFill>
                <a:latin typeface="Courier New"/>
              </a:rPr>
              <a:t>Editorial &amp; PR                         8%        €350K</a:t>
            </a:r>
          </a:p>
          <a:p>
            <a:pPr algn="ctr"/>
            <a:r>
              <a:rPr sz="1400" b="0" i="0">
                <a:solidFill>
                  <a:srgbClr val="F4EFE6"/>
                </a:solidFill>
                <a:latin typeface="Courier New"/>
              </a:rPr>
              <a:t>Trade                                       5%        €220K</a:t>
            </a:r>
          </a:p>
          <a:p>
            <a:pPr algn="ctr"/>
            <a:r>
              <a:rPr sz="1400" b="0" i="0">
                <a:solidFill>
                  <a:srgbClr val="F4EFE6"/>
                </a:solidFill>
                <a:latin typeface="Courier New"/>
              </a:rPr>
              <a:t>Production                                3%        €130K</a:t>
            </a:r>
          </a:p>
          <a:p>
            <a:pPr algn="ctr"/>
            <a:r>
              <a:rPr sz="1400" b="0" i="0">
                <a:solidFill>
                  <a:srgbClr val="F4EFE6"/>
                </a:solidFill>
                <a:latin typeface="Courier New"/>
              </a:rPr>
              <a:t/>
            </a:r>
          </a:p>
          <a:p>
            <a:pPr algn="ctr"/>
            <a:r>
              <a:rPr sz="1400" b="0" i="0">
                <a:solidFill>
                  <a:srgbClr val="F4EFE6"/>
                </a:solidFill>
                <a:latin typeface="Courier New"/>
              </a:rPr>
              <a:t>                                            100%       €4.4M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731520"/>
            <a:ext cx="1069848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3600" b="1" i="1">
                <a:solidFill>
                  <a:srgbClr val="FFFFFF"/>
                </a:solidFill>
                <a:latin typeface="Georgia"/>
              </a:rPr>
              <a:t>Seed. Anchor. Habit.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103120"/>
            <a:ext cx="10332720" cy="45720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700" b="0" i="1">
                <a:solidFill>
                  <a:srgbClr val="FFFFFF"/>
                </a:solidFill>
                <a:latin typeface="Georgia"/>
              </a:rPr>
              <a:t>Phase 1 — SEED (M1–3) · €500K</a:t>
            </a:r>
          </a:p>
          <a:p>
            <a:pPr algn="l"/>
            <a:r>
              <a:rPr sz="1700" b="0" i="1">
                <a:solidFill>
                  <a:srgbClr val="FFFFFF"/>
                </a:solidFill>
                <a:latin typeface="Georgia"/>
              </a:rPr>
              <a:t>Creator drops. Editorial seeds. On-trade activation.</a:t>
            </a:r>
          </a:p>
          <a:p>
            <a:pPr algn="l"/>
            <a:r>
              <a:rPr sz="1700" b="0" i="1">
                <a:solidFill>
                  <a:srgbClr val="FFFFFF"/>
                </a:solidFill>
                <a:latin typeface="Georgia"/>
              </a:rPr>
              <a:t>Zero paid media. Phrase enters the world via Indian voices first.</a:t>
            </a:r>
          </a:p>
          <a:p>
            <a:pPr algn="l"/>
            <a:r>
              <a:rPr sz="17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l"/>
            <a:r>
              <a:rPr sz="1700" b="0" i="1">
                <a:solidFill>
                  <a:srgbClr val="FFFFFF"/>
                </a:solidFill>
                <a:latin typeface="Georgia"/>
              </a:rPr>
              <a:t>Phase 2 — ANCHOR (M4–9) · €2.65M</a:t>
            </a:r>
          </a:p>
          <a:p>
            <a:pPr algn="l"/>
            <a:r>
              <a:rPr sz="1700" b="0" i="1">
                <a:solidFill>
                  <a:srgbClr val="FFFFFF"/>
                </a:solidFill>
                <a:latin typeface="Georgia"/>
              </a:rPr>
              <a:t>Hero film. Terraces open. OOH ignites. Mass-market the phrase.</a:t>
            </a:r>
          </a:p>
          <a:p>
            <a:pPr algn="l"/>
            <a:r>
              <a:rPr sz="17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l"/>
            <a:r>
              <a:rPr sz="1700" b="0" i="1">
                <a:solidFill>
                  <a:srgbClr val="FFFFFF"/>
                </a:solidFill>
                <a:latin typeface="Georgia"/>
              </a:rPr>
              <a:t>Phase 3 — HABIT (M10–18) · €1.25M</a:t>
            </a:r>
          </a:p>
          <a:p>
            <a:pPr algn="l"/>
            <a:r>
              <a:rPr sz="1700" b="0" i="1">
                <a:solidFill>
                  <a:srgbClr val="FFFFFF"/>
                </a:solidFill>
                <a:latin typeface="Georgia"/>
              </a:rPr>
              <a:t>Sunset Report becomes daily ritual. Retail SKU launched.</a:t>
            </a:r>
          </a:p>
          <a:p>
            <a:pPr algn="l"/>
            <a:r>
              <a:rPr sz="1700" b="0" i="1">
                <a:solidFill>
                  <a:srgbClr val="FFFFFF"/>
                </a:solidFill>
                <a:latin typeface="Georgia"/>
              </a:rPr>
              <a:t>The campaign becomes culture.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1069848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2400" b="1" i="1">
                <a:solidFill>
                  <a:srgbClr val="E55D34"/>
                </a:solidFill>
                <a:latin typeface="Georgia"/>
              </a:rPr>
              <a:t>We measure culture before we measure cases.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463040"/>
            <a:ext cx="10698480" cy="4572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400" b="0" i="0">
                <a:solidFill>
                  <a:srgbClr val="F4EFE6"/>
                </a:solidFill>
                <a:latin typeface="Helvetica"/>
              </a:rPr>
              <a:t>Year 1 targets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1920240"/>
            <a:ext cx="10698480" cy="45720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Cultural</a:t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Unaided "Golden Hour" mentions / month     1,000 → 25,000 by Y2</a:t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Earned editorial features                              12 → 30 by Y2</a:t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/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Behavioral</a:t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% target cohort drinking 6–9 PM, 2x/mo      baseline → +8pp</a:t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Geo-tagged Aperol IG posts from India        5,000 → 50,000 by Y2</a:t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/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Commercial</a:t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Aperol India volume vs. baseline                  +60% → +200% by Y2</a:t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Premium on-trade penetration (top 200)     35% → 75%</a:t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Bottle price held above                                €28</a:t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/>
            </a:r>
          </a:p>
          <a:p>
            <a:pPr algn="l"/>
            <a:r>
              <a:rPr sz="1300" b="0" i="0">
                <a:solidFill>
                  <a:srgbClr val="F4EFE6"/>
                </a:solidFill>
                <a:latin typeface="Courier New"/>
              </a:rPr>
              <a:t>Volume follows ritual. Always.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914400" y="2560320"/>
            <a:ext cx="10332720" cy="7315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4200" b="0" i="1">
                <a:solidFill>
                  <a:srgbClr val="FFFFFF"/>
                </a:solidFill>
                <a:latin typeface="Georgia"/>
              </a:rPr>
              <a:t>A 90-second read.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657600"/>
            <a:ext cx="10332720" cy="22860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2200" b="0" i="0">
                <a:solidFill>
                  <a:srgbClr val="FFFFFF"/>
                </a:solidFill>
                <a:latin typeface="Georgia"/>
              </a:rPr>
              <a:t>This is a speculative campaign for Aperol's entry into India.</a:t>
            </a:r>
          </a:p>
          <a:p>
            <a:pPr algn="ctr"/>
            <a:r>
              <a:rPr sz="2200" b="0" i="0">
                <a:solidFill>
                  <a:srgbClr val="FFFFFF"/>
                </a:solidFill>
                <a:latin typeface="Georgia"/>
              </a:rPr>
              <a:t/>
            </a:r>
          </a:p>
          <a:p>
            <a:pPr algn="ctr"/>
            <a:r>
              <a:rPr sz="2200" b="0" i="0">
                <a:solidFill>
                  <a:srgbClr val="FFFFFF"/>
                </a:solidFill>
                <a:latin typeface="Georgia"/>
              </a:rPr>
              <a:t>It does not sell a drink.</a:t>
            </a:r>
          </a:p>
          <a:p>
            <a:pPr algn="ctr"/>
            <a:r>
              <a:rPr sz="2200" b="0" i="0">
                <a:solidFill>
                  <a:srgbClr val="FFFFFF"/>
                </a:solidFill>
                <a:latin typeface="Georgia"/>
              </a:rPr>
              <a:t>It names an hour.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548640" y="548640"/>
            <a:ext cx="1097280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2600" b="1" i="1">
                <a:solidFill>
                  <a:srgbClr val="FFFFFF"/>
                </a:solidFill>
                <a:latin typeface="Georgia"/>
              </a:rPr>
              <a:t>This campaign was built by one person in six weeks.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828800"/>
            <a:ext cx="10332720" cy="45720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Strategy, creative, all 17 hero KVs, the 60s hero film,</a:t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3 cutdowns, OOH mockups, microsite, this deck —</a:t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all produced by Sai Kanagat</a:t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between May 22 and June 30, 2026.</a:t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/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Tools:</a:t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Claude · Google AI Studio · Kling AI · Plain HTML</a:t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Total tooling cost: €0 / month.</a:t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/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The same campaign through traditional production:</a:t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€130K in content costs alone.</a:t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/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AI-native production reshapes the marketing P&amp;L.</a:t>
            </a:r>
          </a:p>
          <a:p>
            <a:pPr algn="ctr"/>
            <a:r>
              <a:rPr sz="1600" b="0" i="0">
                <a:solidFill>
                  <a:srgbClr val="FFFFFF"/>
                </a:solidFill>
                <a:latin typeface="Georgia"/>
              </a:rPr>
              <a:t>This case study is the proof.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731520"/>
            <a:ext cx="1069848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2800" b="1" i="1">
                <a:solidFill>
                  <a:srgbClr val="E55D34"/>
                </a:solidFill>
                <a:latin typeface="Georgia"/>
              </a:rPr>
              <a:t>The honest section.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828800"/>
            <a:ext cx="10698480" cy="45720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>"Golden Hour" feels imported / colonial</a:t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>→ Phase 1 Indian voices own the phrase before any brand activation.</a:t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>Regulatory pushback on OOH</a:t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>→ Surrogate-free, no product shot. Orange color does the work.</a:t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>Terraces under-attended in Year 1</a:t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>→ 150–250 seat caps create scarcity, not risk.</a:t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>Aperol's bitterness vs. Indian palate</a:t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>→ On-trade sampling lets bartenders titrate.</a:t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>Competitive entry from Diageo or Pernod</a:t>
            </a:r>
          </a:p>
          <a:p>
            <a:pPr algn="l"/>
            <a:r>
              <a:rPr sz="1500" b="0" i="1">
                <a:solidFill>
                  <a:srgbClr val="F4EFE6"/>
                </a:solidFill>
                <a:latin typeface="Georgia"/>
              </a:rPr>
              <a:t>→ First-mover ownership of the phrase. Language is the moat.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731520"/>
            <a:ext cx="1069848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3000" b="1" i="1">
                <a:solidFill>
                  <a:srgbClr val="FFFFFF"/>
                </a:solidFill>
                <a:latin typeface="Georgia"/>
              </a:rPr>
              <a:t>Four weeks to launch-ready.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103120"/>
            <a:ext cx="10332720" cy="3657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800" b="0" i="0">
                <a:solidFill>
                  <a:srgbClr val="FFFFFF"/>
                </a:solidFill>
                <a:latin typeface="Courier New"/>
              </a:rPr>
              <a:t>Week 1     Qualitative validation — 30 Reframer interviews across 4 cities</a:t>
            </a:r>
          </a:p>
          <a:p>
            <a:pPr algn="l"/>
            <a:r>
              <a:rPr sz="1800" b="0" i="0">
                <a:solidFill>
                  <a:srgbClr val="FFFFFF"/>
                </a:solidFill>
                <a:latin typeface="Courier New"/>
              </a:rPr>
              <a:t>Week 2     Creator scouting + chef partnership negotiations</a:t>
            </a:r>
          </a:p>
          <a:p>
            <a:pPr algn="l"/>
            <a:r>
              <a:rPr sz="1800" b="0" i="0">
                <a:solidFill>
                  <a:srgbClr val="FFFFFF"/>
                </a:solidFill>
                <a:latin typeface="Courier New"/>
              </a:rPr>
              <a:t>Week 3     Director shortlist + film treatment + venue contracts</a:t>
            </a:r>
          </a:p>
          <a:p>
            <a:pPr algn="l"/>
            <a:r>
              <a:rPr sz="1800" b="0" i="0">
                <a:solidFill>
                  <a:srgbClr val="FFFFFF"/>
                </a:solidFill>
                <a:latin typeface="Courier New"/>
              </a:rPr>
              <a:t>Week 4     Phase 1 trade &amp; editorial activation begins</a:t>
            </a:r>
          </a:p>
          <a:p>
            <a:pPr algn="l"/>
            <a:r>
              <a:rPr sz="1800" b="0" i="0">
                <a:solidFill>
                  <a:srgbClr val="FFFFFF"/>
                </a:solidFill>
                <a:latin typeface="Courier New"/>
              </a:rPr>
              <a:t/>
            </a:r>
          </a:p>
          <a:p>
            <a:pPr algn="l"/>
            <a:r>
              <a:rPr sz="1800" b="0" i="0">
                <a:solidFill>
                  <a:srgbClr val="FFFFFF"/>
                </a:solidFill>
                <a:latin typeface="Courier New"/>
              </a:rPr>
              <a:t>Month 4   Hero launch.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goa-sunset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914400" y="1828800"/>
            <a:ext cx="10332720" cy="32004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7200" b="1" i="0">
                <a:solidFill>
                  <a:srgbClr val="FFFFFF"/>
                </a:solidFill>
                <a:latin typeface="Georgia"/>
              </a:rPr>
              <a:t>APEROL.</a:t>
            </a:r>
          </a:p>
          <a:p>
            <a:pPr algn="ctr"/>
            <a:r>
              <a:rPr sz="7200" b="1" i="0">
                <a:solidFill>
                  <a:srgbClr val="FFFFFF"/>
                </a:solidFill>
                <a:latin typeface="Georgia"/>
              </a:rPr>
              <a:t/>
            </a:r>
          </a:p>
          <a:p>
            <a:pPr algn="ctr"/>
            <a:r>
              <a:rPr sz="7200" b="1" i="0">
                <a:solidFill>
                  <a:srgbClr val="FFFFFF"/>
                </a:solidFill>
                <a:latin typeface="Georgia"/>
              </a:rPr>
              <a:t>THE GOLDEN HOUR.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731520"/>
            <a:ext cx="10698480" cy="64008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2200" b="1" i="0">
                <a:solidFill>
                  <a:srgbClr val="E55D34"/>
                </a:solidFill>
                <a:latin typeface="Georgia"/>
              </a:rPr>
              <a:t>THE GOLDEN HOUR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554480"/>
            <a:ext cx="10698480" cy="50292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A speculative campaign by Sai Kanagat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May–June 2026 · Bologna, Italy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Strategy, creative direction, prompting, edit: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Sai Kanagat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Visuals: Stock photography (Unsplash) + AI-generated (Google AI Studio)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Film: AI-generated (Kling AI), directed by hand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Microsite: Hand-coded HTML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This work is speculative.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It is not affiliated with, endorsed by,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or commissioned by Campari Group or Aperol.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All trademarks belong to their respective owners.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© Sai Kanagat, 2026.</a:t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ctr"/>
            <a:r>
              <a:rPr sz="1400" b="0" i="1">
                <a:solidFill>
                  <a:srgbClr val="F4EFE6"/>
                </a:solidFill>
                <a:latin typeface="Georgia"/>
              </a:rPr>
              <a:t>saikanagat1117@gmail.com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mumbai-sunset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914400" y="2743200"/>
            <a:ext cx="10332720" cy="18288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4000" b="0" i="1">
                <a:solidFill>
                  <a:srgbClr val="FFFFFF"/>
                </a:solidFill>
                <a:latin typeface="Georgia"/>
              </a:rPr>
              <a:t>6:47 PM, Mumbai.</a:t>
            </a:r>
          </a:p>
          <a:p>
            <a:pPr algn="ctr"/>
            <a:r>
              <a:rPr sz="4000" b="0" i="1">
                <a:solidFill>
                  <a:srgbClr val="FFFFFF"/>
                </a:solidFill>
                <a:latin typeface="Georgia"/>
              </a:rPr>
              <a:t>The hour is yours.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10698480" cy="1371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2600" b="0" i="1">
                <a:solidFill>
                  <a:srgbClr val="F4EFE6"/>
                </a:solidFill>
                <a:latin typeface="Georgia"/>
              </a:rPr>
              <a:t>India is the largest aperitivo opportunity in the world</a:t>
            </a:r>
          </a:p>
          <a:p>
            <a:pPr algn="l"/>
            <a:r>
              <a:rPr sz="2600" b="0" i="1">
                <a:solidFill>
                  <a:srgbClr val="F4EFE6"/>
                </a:solidFill>
                <a:latin typeface="Georgia"/>
              </a:rPr>
              <a:t>that nobody is fighting for.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194560"/>
            <a:ext cx="10332720" cy="40233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>Aperitif market CAGR 2024–33</a:t>
            </a:r>
          </a:p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/>
            </a:r>
          </a:p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>Asia-Pacific      ████████████████████   6.2%   ← fastest</a:t>
            </a:r>
          </a:p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>Latin America    ████████████████          5.1%</a:t>
            </a:r>
          </a:p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>Europe              ███████████                   3.8%</a:t>
            </a:r>
          </a:p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>North America   █████████                       3.2%</a:t>
            </a:r>
          </a:p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/>
            </a:r>
          </a:p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>India's share of APAC aperitif growth today: &lt;8%</a:t>
            </a:r>
          </a:p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>India's share of APAC spirits market by volume: 67%</a:t>
            </a:r>
          </a:p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/>
            </a:r>
          </a:p>
          <a:p>
            <a:pPr algn="l"/>
            <a:r>
              <a:rPr sz="1600" b="0" i="0">
                <a:solidFill>
                  <a:srgbClr val="F4EFE6"/>
                </a:solidFill>
                <a:latin typeface="Courier New"/>
              </a:rPr>
              <a:t>The asymmetry is the opportunity.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bangalore-sky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914400" y="2560320"/>
            <a:ext cx="1033272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4000" b="0" i="1">
                <a:solidFill>
                  <a:srgbClr val="FFFFFF"/>
                </a:solidFill>
                <a:latin typeface="Georgia"/>
              </a:rPr>
              <a:t>India has chai. India has dinner.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657600"/>
            <a:ext cx="10332720" cy="146304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3200" b="0" i="1">
                <a:solidFill>
                  <a:srgbClr val="F4EFE6"/>
                </a:solidFill>
                <a:latin typeface="Georgia"/>
              </a:rPr>
              <a:t>Between the two, there is a window</a:t>
            </a:r>
          </a:p>
          <a:p>
            <a:pPr algn="ctr"/>
            <a:r>
              <a:rPr sz="3200" b="0" i="1">
                <a:solidFill>
                  <a:srgbClr val="F4EFE6"/>
                </a:solidFill>
                <a:latin typeface="Georgia"/>
              </a:rPr>
              <a:t>we have never named.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914400" y="731520"/>
            <a:ext cx="10332720" cy="146304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3200" b="1" i="1">
                <a:solidFill>
                  <a:srgbClr val="E55D34"/>
                </a:solidFill>
                <a:latin typeface="Georgia"/>
              </a:rPr>
              <a:t>Don't Indianize the brand.</a:t>
            </a:r>
          </a:p>
          <a:p>
            <a:pPr algn="l"/>
            <a:r>
              <a:rPr sz="3200" b="1" i="1">
                <a:solidFill>
                  <a:srgbClr val="E55D34"/>
                </a:solidFill>
                <a:latin typeface="Georgia"/>
              </a:rPr>
              <a:t>Let India inherit the ritual.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560320"/>
            <a:ext cx="10332720" cy="3657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Most brand entries into India translate themselves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into "masala" versions of who they are.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Saffron palette over the logo. Suresh in the ad called Sunny.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The Reframer cohort smells this from a mile away and rejects it.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Aperol's move is the opposite: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Stay Italian.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Become Indian by being adopted, not adapted.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10332720" cy="22860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8400" b="1" i="0">
                <a:solidFill>
                  <a:srgbClr val="FFFFFF"/>
                </a:solidFill>
                <a:latin typeface="Georgia"/>
              </a:rPr>
              <a:t>APEROL.</a:t>
            </a:r>
          </a:p>
          <a:p>
            <a:pPr algn="ctr"/>
            <a:r>
              <a:rPr sz="8400" b="1" i="0">
                <a:solidFill>
                  <a:srgbClr val="FFFFFF"/>
                </a:solidFill>
                <a:latin typeface="Georgia"/>
              </a:rPr>
              <a:t>THE GOLDEN HOUR.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55D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914400" y="457200"/>
            <a:ext cx="10332720" cy="603504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>Between the day and the night,</a:t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>there is an hour with no name.</a:t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>The light turns gold.</a:t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>The work is done.</a:t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>Dinner is still coming.</a:t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>Italy has worshipped this hour</a:t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>for a hundred years.</a:t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>India, the hour is yours now.</a:t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>Pour. Sit. Look out.</a:t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/>
            </a:r>
          </a:p>
          <a:p>
            <a:pPr algn="ctr"/>
            <a:r>
              <a:rPr sz="2000" b="0" i="1">
                <a:solidFill>
                  <a:srgbClr val="FFFFFF"/>
                </a:solidFill>
                <a:latin typeface="Georgia"/>
              </a:rPr>
              <a:t>Aperol. The Golden Hour.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914400" y="731520"/>
            <a:ext cx="10332720" cy="8229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3200" b="1" i="0">
                <a:solidFill>
                  <a:srgbClr val="E55D34"/>
                </a:solidFill>
                <a:latin typeface="Georgia"/>
              </a:rPr>
              <a:t>The Urban Indian Reframer.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011680"/>
            <a:ext cx="10332720" cy="43891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Age 25–34.   Mumbai. Bangalore. Delhi NCR. Goa.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Individual income: €17K+   ·   Household: €33K+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Travels to Europe once a year.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Posts food and architecture, not selfies.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Drinks selectively — wants to be seen well, not drunk.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Female-skewed (55/45). Deliberate.</a:t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/>
            </a:r>
          </a:p>
          <a:p>
            <a:pPr algn="l"/>
            <a:r>
              <a:rPr sz="1800" b="0" i="1">
                <a:solidFill>
                  <a:srgbClr val="F4EFE6"/>
                </a:solidFill>
                <a:latin typeface="Georgia"/>
              </a:rPr>
              <a:t>Their feed feeds the next 50 million Indians.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mumbai-sunset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A141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914400" y="731520"/>
            <a:ext cx="10332720" cy="7315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2400" b="1" i="0">
                <a:solidFill>
                  <a:srgbClr val="E55D34"/>
                </a:solidFill>
                <a:latin typeface="Georgia"/>
              </a:rPr>
              <a:t>THE HOUR WITH NO NAME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743200"/>
            <a:ext cx="2103120" cy="1371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8000" b="0" i="0">
                <a:solidFill>
                  <a:srgbClr val="F4EFE6"/>
                </a:solidFill>
                <a:latin typeface="Georgia"/>
              </a:rPr>
              <a:t>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4389120"/>
            <a:ext cx="10332720" cy="54864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2000" b="0" i="1">
                <a:solidFill>
                  <a:srgbClr val="F4EFE6"/>
                </a:solidFill>
                <a:latin typeface="Georgia"/>
              </a:rPr>
              <a:t>60-second hero film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5303520"/>
            <a:ext cx="10332720" cy="54864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ctr"/>
            <a:r>
              <a:rPr sz="1800" b="0" i="1">
                <a:solidFill>
                  <a:srgbClr val="F4EFE6"/>
                </a:solidFill>
                <a:latin typeface="Georgia"/>
              </a:rPr>
              <a:t>60 seconds.  Four cities.  One color.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46520"/>
            <a:ext cx="11247120" cy="27432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 algn="l"/>
            <a:r>
              <a:rPr sz="1000" b="0" i="0">
                <a:solidFill>
                  <a:srgbClr val="FFFFFF"/>
                </a:solidFill>
                <a:latin typeface="Helvetica"/>
              </a:rPr>
              <a:t>Speculative · Sai Kanagat · 2026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